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91" r:id="rId2"/>
    <p:sldId id="301" r:id="rId3"/>
    <p:sldId id="296" r:id="rId4"/>
    <p:sldId id="302" r:id="rId5"/>
    <p:sldId id="298" r:id="rId6"/>
    <p:sldId id="325" r:id="rId7"/>
    <p:sldId id="328" r:id="rId8"/>
    <p:sldId id="329" r:id="rId9"/>
    <p:sldId id="332" r:id="rId10"/>
    <p:sldId id="330" r:id="rId11"/>
    <p:sldId id="331" r:id="rId12"/>
    <p:sldId id="333" r:id="rId13"/>
    <p:sldId id="335" r:id="rId14"/>
    <p:sldId id="337" r:id="rId15"/>
    <p:sldId id="327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2"/>
    <p:restoredTop sz="81831"/>
  </p:normalViewPr>
  <p:slideViewPr>
    <p:cSldViewPr snapToGrid="0" snapToObjects="1">
      <p:cViewPr varScale="1">
        <p:scale>
          <a:sx n="135" d="100"/>
          <a:sy n="135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apgemini.github.io/testing/effective-bug-report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mediawiki.org/wiki/Bug_management/How_to_triage" TargetMode="External"/><Relationship Id="rId5" Type="http://schemas.openxmlformats.org/officeDocument/2006/relationships/hyperlink" Target="https://docs.gluster.org/en/latest/Contributors-Guide/Bug-Triage/" TargetMode="External"/><Relationship Id="rId4" Type="http://schemas.openxmlformats.org/officeDocument/2006/relationships/hyperlink" Target="https://textexpander.com/blog/write-better-issue-tracking-tickets-consistency-is-ke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title should make it easy to search for the bug:</a:t>
            </a:r>
          </a:p>
          <a:p>
            <a:r>
              <a:rPr lang="en-US" dirty="0"/>
              <a:t>  - Reporters will know </a:t>
            </a:r>
          </a:p>
          <a:p>
            <a:r>
              <a:rPr lang="en-US" dirty="0"/>
              <a:t>    - where the bug occurs</a:t>
            </a:r>
          </a:p>
          <a:p>
            <a:r>
              <a:rPr lang="en-US" dirty="0"/>
              <a:t>    - what happened</a:t>
            </a:r>
          </a:p>
          <a:p>
            <a:r>
              <a:rPr lang="en-US" dirty="0"/>
              <a:t>  - Using consistent terminology in the title helps with searching.</a:t>
            </a:r>
          </a:p>
          <a:p>
            <a:r>
              <a:rPr lang="en-US" dirty="0"/>
              <a:t>    - i.e. if there is a particular page or feature, be sure to use its correct name.</a:t>
            </a:r>
          </a:p>
          <a:p>
            <a:r>
              <a:rPr lang="en-US" dirty="0"/>
              <a:t>    - takes a few extra seconds, but saves time for other reporters and developers.</a:t>
            </a:r>
          </a:p>
          <a:p>
            <a:r>
              <a:rPr lang="en-US" dirty="0"/>
              <a:t>    </a:t>
            </a:r>
            <a:r>
              <a:rPr lang="en-US" b="1" dirty="0"/>
              <a:t>- Also make it less likely to result in duplicate tickets.</a:t>
            </a:r>
          </a:p>
          <a:p>
            <a:endParaRPr lang="en-US" dirty="0"/>
          </a:p>
          <a:p>
            <a:r>
              <a:rPr lang="en-US" dirty="0"/>
              <a:t>Some improvements here would be better consistency.</a:t>
            </a:r>
          </a:p>
          <a:p>
            <a:r>
              <a:rPr lang="en-US" dirty="0"/>
              <a:t>  - In FarmData2:</a:t>
            </a:r>
          </a:p>
          <a:p>
            <a:r>
              <a:rPr lang="en-US" dirty="0"/>
              <a:t>    - It is “</a:t>
            </a:r>
            <a:r>
              <a:rPr lang="en-US" dirty="0" err="1"/>
              <a:t>BarnKit</a:t>
            </a:r>
            <a:r>
              <a:rPr lang="en-US" dirty="0"/>
              <a:t>” not Barn Kit</a:t>
            </a:r>
          </a:p>
          <a:p>
            <a:r>
              <a:rPr lang="en-US" dirty="0"/>
              <a:t>    - it is “Seeding Input” not “Seeding Log Creation”</a:t>
            </a:r>
          </a:p>
          <a:p>
            <a:r>
              <a:rPr lang="en-US" dirty="0"/>
              <a:t>    - it is ”Seeding Report” not “Seedings Report”</a:t>
            </a:r>
          </a:p>
          <a:p>
            <a:endParaRPr lang="en-US" dirty="0"/>
          </a:p>
          <a:p>
            <a:r>
              <a:rPr lang="en-US" dirty="0"/>
              <a:t>For #285 a better title would be:</a:t>
            </a:r>
          </a:p>
          <a:p>
            <a:r>
              <a:rPr lang="en-US" dirty="0"/>
              <a:t>  - Seeing Input: Add confirmation dialog for log creation</a:t>
            </a:r>
          </a:p>
          <a:p>
            <a:endParaRPr lang="en-US" dirty="0"/>
          </a:p>
          <a:p>
            <a:r>
              <a:rPr lang="en-US" dirty="0"/>
              <a:t>These seem like small things.</a:t>
            </a:r>
          </a:p>
          <a:p>
            <a:r>
              <a:rPr lang="en-US" dirty="0"/>
              <a:t>The author knew what was meant, but will a reader that is new to the project know that Seeding Log Creation is in the Seeding Input tab?</a:t>
            </a:r>
          </a:p>
        </p:txBody>
      </p:sp>
    </p:spTree>
    <p:extLst>
      <p:ext uri="{BB962C8B-B14F-4D97-AF65-F5344CB8AC3E}">
        <p14:creationId xmlns:p14="http://schemas.microsoft.com/office/powerpoint/2010/main" val="3063636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concise</a:t>
            </a:r>
          </a:p>
          <a:p>
            <a:r>
              <a:rPr lang="en-US" dirty="0"/>
              <a:t>  - Issue should contain only what is necessary and no more.</a:t>
            </a:r>
          </a:p>
          <a:p>
            <a:endParaRPr lang="en-US" dirty="0"/>
          </a:p>
          <a:p>
            <a:r>
              <a:rPr lang="en-US" dirty="0"/>
              <a:t>Be complete</a:t>
            </a:r>
          </a:p>
          <a:p>
            <a:r>
              <a:rPr lang="en-US" dirty="0"/>
              <a:t>  - someone familiar with the application can understand the issue just from your description.</a:t>
            </a:r>
          </a:p>
          <a:p>
            <a:r>
              <a:rPr lang="en-US" dirty="0"/>
              <a:t>  - they don’t need to go explore the app or figure out which page you are talking about.</a:t>
            </a:r>
          </a:p>
          <a:p>
            <a:endParaRPr lang="en-US" dirty="0"/>
          </a:p>
          <a:p>
            <a:r>
              <a:rPr lang="en-US" dirty="0"/>
              <a:t>Annotated Images</a:t>
            </a:r>
          </a:p>
          <a:p>
            <a:r>
              <a:rPr lang="en-US" dirty="0"/>
              <a:t>  - really helps with being complete and concise.</a:t>
            </a:r>
          </a:p>
          <a:p>
            <a:r>
              <a:rPr lang="en-US" dirty="0"/>
              <a:t>  - Use tools on your machine</a:t>
            </a:r>
          </a:p>
          <a:p>
            <a:r>
              <a:rPr lang="en-US" dirty="0"/>
              <a:t>    - Screen capture</a:t>
            </a:r>
          </a:p>
          <a:p>
            <a:r>
              <a:rPr lang="en-US" dirty="0"/>
              <a:t>    - Annotate (Preview, PowerPoint, whatever)</a:t>
            </a:r>
          </a:p>
          <a:p>
            <a:r>
              <a:rPr lang="en-US" dirty="0"/>
              <a:t>    - Convert to image (save it, or do another screen capture)</a:t>
            </a:r>
          </a:p>
        </p:txBody>
      </p:sp>
    </p:spTree>
    <p:extLst>
      <p:ext uri="{BB962C8B-B14F-4D97-AF65-F5344CB8AC3E}">
        <p14:creationId xmlns:p14="http://schemas.microsoft.com/office/powerpoint/2010/main" val="1741105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Invest the time to carve away any irrelevant information.</a:t>
            </a:r>
          </a:p>
          <a:p>
            <a:r>
              <a:rPr lang="en-US" dirty="0"/>
              <a:t>    - E.g. </a:t>
            </a:r>
          </a:p>
          <a:p>
            <a:r>
              <a:rPr lang="en-US" dirty="0"/>
              <a:t>      - in FarmData2 could give an example that uses a large date range.</a:t>
            </a:r>
          </a:p>
          <a:p>
            <a:r>
              <a:rPr lang="en-US" dirty="0"/>
              <a:t>      - Would be better to use the smallest range that illustrates the issue.</a:t>
            </a:r>
          </a:p>
          <a:p>
            <a:r>
              <a:rPr lang="en-US" dirty="0"/>
              <a:t>      - Try binary search to narrow it down.</a:t>
            </a:r>
          </a:p>
          <a:p>
            <a:endParaRPr lang="en-US" dirty="0"/>
          </a:p>
          <a:p>
            <a:r>
              <a:rPr lang="en-US" dirty="0"/>
              <a:t>  - Minimize the steps needed to reproduce the bug.</a:t>
            </a:r>
          </a:p>
          <a:p>
            <a:r>
              <a:rPr lang="en-US" dirty="0"/>
              <a:t>    - Helps to get rid of anything irrelevant.</a:t>
            </a:r>
          </a:p>
          <a:p>
            <a:endParaRPr lang="en-US" dirty="0"/>
          </a:p>
          <a:p>
            <a:r>
              <a:rPr lang="en-US" dirty="0"/>
              <a:t>  - Will require work on your part</a:t>
            </a:r>
          </a:p>
          <a:p>
            <a:r>
              <a:rPr lang="en-US" dirty="0"/>
              <a:t>  - Greatly increases the chances that the </a:t>
            </a:r>
          </a:p>
          <a:p>
            <a:r>
              <a:rPr lang="en-US" dirty="0"/>
              <a:t>    - developer will see what you saw</a:t>
            </a:r>
          </a:p>
          <a:p>
            <a:r>
              <a:rPr lang="en-US" dirty="0"/>
              <a:t>    - the bug will get fixed </a:t>
            </a:r>
          </a:p>
        </p:txBody>
      </p:sp>
    </p:spTree>
    <p:extLst>
      <p:ext uri="{BB962C8B-B14F-4D97-AF65-F5344CB8AC3E}">
        <p14:creationId xmlns:p14="http://schemas.microsoft.com/office/powerpoint/2010/main" val="1575643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Expected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Clear criteria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- You must be able to say when the bug is fixed.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 - “Add links to documentation” is no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“Add a link for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project to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README.md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file”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too slowly” is no good.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within 5 seconds”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issues will even include check boxes for each of the criteria that must be satisfied.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Observed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Illustrate clearly what is undesirable.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Give sufficient detail so that the issue can be confirmed.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Sometimes bugs get fixed and tickets don’t get closed.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helps determine if an issue should still be open.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If the description already covers this sufficiently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- no need to be redundant.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the issue causes a crash or error to be reported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give the exact error message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screen shots are good!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69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Relevant Version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Use your judgement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it seems like it might be relevant include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not don’t – but you may be asked for it by a developer or someone who cannot replicate the issue.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Linking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When you report an issue you search first.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not find your issue, but you might find others that are similar.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find others that seem like duplicates of each other.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 if you are reasonably sure.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Auto Linked References in GitHub: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https://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docs.github.com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en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/writing-on-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/working-with-advanced-formatting/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autolinked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-references-and-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urls</a:t>
            </a: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Labeling/Tagging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seen these before.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helpful for categorizing issues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Usually you won’t have permission to add these.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Claiming / Assigning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in earlier classes you claimed a ticket by commenting on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projects work that way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 will assign a ticket to you when you do that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these are good ways to avoid duplicate work.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others will not do anything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too much maintenance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people quit working on an issue and remain assigned to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702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boil it down… this takes effort.</a:t>
            </a:r>
          </a:p>
          <a:p>
            <a:r>
              <a:rPr lang="en-US" dirty="0"/>
              <a:t>    - find the smallest example you can that shows the bug.</a:t>
            </a:r>
          </a:p>
          <a:p>
            <a:r>
              <a:rPr lang="en-US" dirty="0"/>
              <a:t>       - e.g. the range of dates during which an error occurs</a:t>
            </a:r>
          </a:p>
          <a:p>
            <a:r>
              <a:rPr lang="en-US" dirty="0"/>
              <a:t>  - In some cases, it may be helpful to have more than one example </a:t>
            </a:r>
          </a:p>
          <a:p>
            <a:r>
              <a:rPr lang="en-US" dirty="0"/>
              <a:t>    - if the bug exhibits in multiple ways.</a:t>
            </a:r>
          </a:p>
          <a:p>
            <a:r>
              <a:rPr lang="en-US" dirty="0"/>
              <a:t>      - E.g. the first and last rows in a table.</a:t>
            </a:r>
          </a:p>
          <a:p>
            <a:endParaRPr lang="en-US" dirty="0"/>
          </a:p>
          <a:p>
            <a:r>
              <a:rPr lang="en-US" dirty="0"/>
              <a:t>Additional relevant information</a:t>
            </a:r>
          </a:p>
          <a:p>
            <a:r>
              <a:rPr lang="en-US" dirty="0"/>
              <a:t>  - version numbers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- thoughts on how to fix, in comments.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01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work in progress.</a:t>
            </a:r>
          </a:p>
          <a:p>
            <a:r>
              <a:rPr lang="en-US" dirty="0"/>
              <a:t>So it contains some bugs…</a:t>
            </a:r>
          </a:p>
          <a:p>
            <a:endParaRPr lang="en-US" dirty="0"/>
          </a:p>
          <a:p>
            <a:r>
              <a:rPr lang="en-US" dirty="0"/>
              <a:t>Today’s class and the associated activity are about how to report those bugs to the developer community.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need some minimal farming terminology to work with FarmData2</a:t>
            </a:r>
          </a:p>
          <a:p>
            <a:endParaRPr lang="en-US" dirty="0"/>
          </a:p>
          <a:p>
            <a:r>
              <a:rPr lang="en-US" dirty="0"/>
              <a:t>Direct Seeding</a:t>
            </a:r>
          </a:p>
          <a:p>
            <a:r>
              <a:rPr lang="en-US" dirty="0"/>
              <a:t>  - placing seeds directly in the ground to grow.</a:t>
            </a:r>
          </a:p>
          <a:p>
            <a:r>
              <a:rPr lang="en-US" dirty="0"/>
              <a:t>Tray Seeding</a:t>
            </a:r>
          </a:p>
          <a:p>
            <a:r>
              <a:rPr lang="en-US" dirty="0"/>
              <a:t>  - planting seeds in cells in a tray to begin growing in a greenhouse.</a:t>
            </a:r>
          </a:p>
          <a:p>
            <a:r>
              <a:rPr lang="en-US" dirty="0"/>
              <a:t>Transplanting</a:t>
            </a:r>
          </a:p>
          <a:p>
            <a:r>
              <a:rPr lang="en-US" dirty="0"/>
              <a:t>  - Moving plants that were tray seeded into the ground. </a:t>
            </a:r>
          </a:p>
        </p:txBody>
      </p:sp>
    </p:spTree>
    <p:extLst>
      <p:ext uri="{BB962C8B-B14F-4D97-AF65-F5344CB8AC3E}">
        <p14:creationId xmlns:p14="http://schemas.microsoft.com/office/powerpoint/2010/main" val="283544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Planting bed is the width of the tractor wheel tracks.</a:t>
            </a:r>
          </a:p>
          <a:p>
            <a:r>
              <a:rPr lang="en-US" dirty="0"/>
              <a:t>If length of the bed is 100 feet then</a:t>
            </a:r>
          </a:p>
          <a:p>
            <a:r>
              <a:rPr lang="en-US" dirty="0"/>
              <a:t>  - we say we have 100 bed feet.</a:t>
            </a:r>
          </a:p>
          <a:p>
            <a:endParaRPr lang="en-US" dirty="0"/>
          </a:p>
          <a:p>
            <a:r>
              <a:rPr lang="en-US" dirty="0"/>
              <a:t>If we plant one row of crops in the bed then</a:t>
            </a:r>
          </a:p>
          <a:p>
            <a:r>
              <a:rPr lang="en-US" dirty="0"/>
              <a:t>  - we say we have 100 row feet.</a:t>
            </a:r>
          </a:p>
          <a:p>
            <a:endParaRPr lang="en-US" dirty="0"/>
          </a:p>
          <a:p>
            <a:r>
              <a:rPr lang="en-US" dirty="0"/>
              <a:t>If we plant three rows of crops in the bed then</a:t>
            </a:r>
          </a:p>
          <a:p>
            <a:r>
              <a:rPr lang="en-US" dirty="0"/>
              <a:t>  - we say we have 300 row feet.</a:t>
            </a:r>
          </a:p>
        </p:txBody>
      </p:sp>
    </p:spTree>
    <p:extLst>
      <p:ext uri="{BB962C8B-B14F-4D97-AF65-F5344CB8AC3E}">
        <p14:creationId xmlns:p14="http://schemas.microsoft.com/office/powerpoint/2010/main" val="234636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Login: 	worker1, farmdata2</a:t>
            </a:r>
          </a:p>
          <a:p>
            <a:endParaRPr lang="en-US" dirty="0"/>
          </a:p>
          <a:p>
            <a:r>
              <a:rPr lang="en-US" dirty="0" err="1"/>
              <a:t>BarnKit</a:t>
            </a:r>
            <a:r>
              <a:rPr lang="en-US" dirty="0"/>
              <a:t>:</a:t>
            </a:r>
          </a:p>
          <a:p>
            <a:r>
              <a:rPr lang="en-US" dirty="0"/>
              <a:t>  - search for 05/01/2019 to 05/15/2019 works well.</a:t>
            </a:r>
          </a:p>
          <a:p>
            <a:r>
              <a:rPr lang="en-US" dirty="0"/>
              <a:t>  - Filters</a:t>
            </a:r>
          </a:p>
          <a:p>
            <a:r>
              <a:rPr lang="en-US" dirty="0"/>
              <a:t>    - tray seedings vs direct seedings</a:t>
            </a:r>
          </a:p>
          <a:p>
            <a:r>
              <a:rPr lang="en-US" dirty="0"/>
              <a:t>    - Crop</a:t>
            </a:r>
          </a:p>
          <a:p>
            <a:r>
              <a:rPr lang="en-US" dirty="0"/>
              <a:t>    - Area (i.e. field)</a:t>
            </a:r>
          </a:p>
          <a:p>
            <a:r>
              <a:rPr lang="en-US" dirty="0"/>
              <a:t>  - Can edit and delete rows</a:t>
            </a:r>
          </a:p>
          <a:p>
            <a:r>
              <a:rPr lang="en-US" dirty="0"/>
              <a:t>  - Summary Tables</a:t>
            </a:r>
          </a:p>
          <a:p>
            <a:r>
              <a:rPr lang="en-US" dirty="0"/>
              <a:t>    - Useful for future planning</a:t>
            </a:r>
          </a:p>
          <a:p>
            <a:r>
              <a:rPr lang="en-US" dirty="0"/>
              <a:t>      - e.g. how long does it take to plant</a:t>
            </a:r>
          </a:p>
          <a:p>
            <a:endParaRPr lang="en-US" dirty="0"/>
          </a:p>
          <a:p>
            <a:r>
              <a:rPr lang="en-US" dirty="0"/>
              <a:t>Field Kit:</a:t>
            </a:r>
          </a:p>
          <a:p>
            <a:r>
              <a:rPr lang="en-US" dirty="0"/>
              <a:t>  - Make a new planting</a:t>
            </a:r>
          </a:p>
          <a:p>
            <a:endParaRPr lang="en-US" dirty="0"/>
          </a:p>
          <a:p>
            <a:r>
              <a:rPr lang="en-US" dirty="0"/>
              <a:t>Much more to be done…</a:t>
            </a:r>
          </a:p>
          <a:p>
            <a:r>
              <a:rPr lang="en-US" dirty="0"/>
              <a:t>  - transplanting records</a:t>
            </a:r>
          </a:p>
          <a:p>
            <a:r>
              <a:rPr lang="en-US" dirty="0"/>
              <a:t>  - harvest records</a:t>
            </a:r>
          </a:p>
          <a:p>
            <a:r>
              <a:rPr lang="en-US" dirty="0"/>
              <a:t>  - 290!</a:t>
            </a:r>
          </a:p>
        </p:txBody>
      </p:sp>
    </p:spTree>
    <p:extLst>
      <p:ext uri="{BB962C8B-B14F-4D97-AF65-F5344CB8AC3E}">
        <p14:creationId xmlns:p14="http://schemas.microsoft.com/office/powerpoint/2010/main" val="256869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used the issue tracker when learning about Git/GitHub</a:t>
            </a:r>
          </a:p>
          <a:p>
            <a:r>
              <a:rPr lang="en-US" dirty="0"/>
              <a:t>It is where you found the issues that you fixed.</a:t>
            </a:r>
          </a:p>
          <a:p>
            <a:r>
              <a:rPr lang="en-US" dirty="0"/>
              <a:t>They told you </a:t>
            </a:r>
          </a:p>
          <a:p>
            <a:r>
              <a:rPr lang="en-US" dirty="0"/>
              <a:t>  - what needed to be done and</a:t>
            </a:r>
          </a:p>
          <a:p>
            <a:r>
              <a:rPr lang="en-US" dirty="0"/>
              <a:t>  - where to make the changes</a:t>
            </a:r>
          </a:p>
          <a:p>
            <a:r>
              <a:rPr lang="en-US" dirty="0"/>
              <a:t>It is where you claimed and were assigned the issue.</a:t>
            </a:r>
          </a:p>
          <a:p>
            <a:endParaRPr lang="en-US" dirty="0"/>
          </a:p>
          <a:p>
            <a:r>
              <a:rPr lang="en-US" dirty="0"/>
              <a:t>It is also possible for community members to add issues to the issue tracker.</a:t>
            </a:r>
          </a:p>
          <a:p>
            <a:r>
              <a:rPr lang="en-US" dirty="0"/>
              <a:t>In most projects the issue tracker is public</a:t>
            </a:r>
          </a:p>
          <a:p>
            <a:r>
              <a:rPr lang="en-US" dirty="0"/>
              <a:t>And anyone can add an issue.</a:t>
            </a:r>
          </a:p>
          <a:p>
            <a:r>
              <a:rPr lang="en-US" dirty="0"/>
              <a:t>If you go back… that would be the “Reporter” role that we discussed.</a:t>
            </a:r>
          </a:p>
          <a:p>
            <a:endParaRPr lang="en-US" dirty="0"/>
          </a:p>
          <a:p>
            <a:r>
              <a:rPr lang="en-US" dirty="0"/>
              <a:t>Different projects will use different Lingo / terminology for this process.</a:t>
            </a:r>
          </a:p>
          <a:p>
            <a:r>
              <a:rPr lang="en-US" dirty="0"/>
              <a:t>  - The entries in the issue tracker may be called:</a:t>
            </a:r>
          </a:p>
          <a:p>
            <a:r>
              <a:rPr lang="en-US" dirty="0"/>
              <a:t>    - Issue, bug, ticket</a:t>
            </a:r>
          </a:p>
          <a:p>
            <a:r>
              <a:rPr lang="en-US" dirty="0"/>
              <a:t>  - They might describe a bug or an issue in the software.</a:t>
            </a:r>
          </a:p>
          <a:p>
            <a:r>
              <a:rPr lang="en-US" dirty="0"/>
              <a:t>  - You might say:</a:t>
            </a:r>
          </a:p>
          <a:p>
            <a:r>
              <a:rPr lang="en-US" dirty="0"/>
              <a:t>    - Open an Issue, Open a ticket, Open a bug report</a:t>
            </a:r>
          </a:p>
          <a:p>
            <a:r>
              <a:rPr lang="en-US" dirty="0"/>
              <a:t>    - Report an issue, report a bug</a:t>
            </a:r>
          </a:p>
          <a:p>
            <a:r>
              <a:rPr lang="en-US" dirty="0"/>
              <a:t>    - Write a ticket, Write a bug report</a:t>
            </a:r>
          </a:p>
          <a:p>
            <a:r>
              <a:rPr lang="en-US" dirty="0"/>
              <a:t>  - These all essentially mean the same thing.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Ask: </a:t>
            </a:r>
          </a:p>
          <a:p>
            <a:r>
              <a:rPr lang="en-US" dirty="0"/>
              <a:t>  - As software developers… what do you think would make a good bug report?</a:t>
            </a:r>
          </a:p>
          <a:p>
            <a:r>
              <a:rPr lang="en-US" dirty="0"/>
              <a:t>  - Compile a list on the board.</a:t>
            </a:r>
          </a:p>
          <a:p>
            <a:endParaRPr lang="en-US" dirty="0"/>
          </a:p>
          <a:p>
            <a:r>
              <a:rPr lang="en-US" dirty="0"/>
              <a:t>Implication here is that</a:t>
            </a:r>
          </a:p>
          <a:p>
            <a:r>
              <a:rPr lang="en-US" dirty="0"/>
              <a:t>  - You invest time in writing good tickets</a:t>
            </a:r>
          </a:p>
          <a:p>
            <a:r>
              <a:rPr lang="en-US" dirty="0"/>
              <a:t>  - That saves time for others</a:t>
            </a:r>
          </a:p>
          <a:p>
            <a:r>
              <a:rPr lang="en-US" dirty="0"/>
              <a:t>  - An hour of your time may 10 others an hour.</a:t>
            </a:r>
          </a:p>
          <a:p>
            <a:r>
              <a:rPr lang="en-US" dirty="0"/>
              <a:t>  - That is a win for the community</a:t>
            </a:r>
          </a:p>
          <a:p>
            <a:r>
              <a:rPr lang="en-US" dirty="0"/>
              <a:t>  - And for you, if the issue you write up gets fixed.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930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what these terms might mean…</a:t>
            </a:r>
          </a:p>
          <a:p>
            <a:endParaRPr lang="en-US" dirty="0"/>
          </a:p>
          <a:p>
            <a:r>
              <a:rPr lang="en-US" dirty="0"/>
              <a:t>Unique:</a:t>
            </a:r>
          </a:p>
          <a:p>
            <a:r>
              <a:rPr lang="en-US" dirty="0"/>
              <a:t>  - Always search the issue tracker to see if your issue has already been reported before opening a new issue.</a:t>
            </a:r>
          </a:p>
          <a:p>
            <a:r>
              <a:rPr lang="en-US" dirty="0"/>
              <a:t>    - If so, add to the current issue if necessary rather than opening a new one.</a:t>
            </a:r>
          </a:p>
          <a:p>
            <a:endParaRPr lang="en-US" dirty="0"/>
          </a:p>
          <a:p>
            <a:r>
              <a:rPr lang="en-US" dirty="0"/>
              <a:t>Valid:</a:t>
            </a:r>
          </a:p>
          <a:p>
            <a:r>
              <a:rPr lang="en-US" dirty="0"/>
              <a:t>  - Make sure your issue is an issue.</a:t>
            </a:r>
          </a:p>
          <a:p>
            <a:r>
              <a:rPr lang="en-US" dirty="0"/>
              <a:t>  - If you are unsure, try communicating with the project in another way to ask.</a:t>
            </a:r>
          </a:p>
          <a:p>
            <a:r>
              <a:rPr lang="en-US" dirty="0"/>
              <a:t>    - E.g. </a:t>
            </a:r>
            <a:r>
              <a:rPr lang="en-US" dirty="0" err="1"/>
              <a:t>Zulip</a:t>
            </a:r>
            <a:r>
              <a:rPr lang="en-US" dirty="0"/>
              <a:t>, Slack, Discord,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Atomic:</a:t>
            </a:r>
          </a:p>
          <a:p>
            <a:r>
              <a:rPr lang="en-US" dirty="0"/>
              <a:t>  - Every bug should have its own issue.</a:t>
            </a:r>
          </a:p>
          <a:p>
            <a:r>
              <a:rPr lang="en-US" dirty="0"/>
              <a:t>  - In general, do not lump together many small bugs.</a:t>
            </a:r>
          </a:p>
          <a:p>
            <a:r>
              <a:rPr lang="en-US" dirty="0"/>
              <a:t>    - If one part, but not all of it gets fixed</a:t>
            </a:r>
          </a:p>
          <a:p>
            <a:r>
              <a:rPr lang="en-US" dirty="0"/>
              <a:t>    - it can create confusion.</a:t>
            </a:r>
          </a:p>
          <a:p>
            <a:r>
              <a:rPr lang="en-US" dirty="0"/>
              <a:t>  - Use judgement here… </a:t>
            </a:r>
          </a:p>
          <a:p>
            <a:r>
              <a:rPr lang="en-US" dirty="0"/>
              <a:t>    - E.g. Multiple instances of the same issue in an isolated location may be fine to lump together.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26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content regarding Bug Reports is based on the following resources:</a:t>
            </a:r>
          </a:p>
          <a:p>
            <a:r>
              <a:rPr lang="en-US" dirty="0"/>
              <a:t>  - </a:t>
            </a:r>
            <a:r>
              <a:rPr lang="en-US" sz="1400" dirty="0">
                <a:hlinkClick r:id="rId3"/>
              </a:rPr>
              <a:t>https://capgemini.github.io/testing/effective-bug-reports/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4"/>
              </a:rPr>
              <a:t>https://textexpander.com/blog/write-better-issue-tracking-tickets-consistency-is-key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5"/>
              </a:rPr>
              <a:t>https://docs.gluster.org/en/latest/Contributors-Guide/Bug-Triage/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6"/>
              </a:rPr>
              <a:t>https://www.mediawiki.org/wiki/Bug_management/How_to_triage</a:t>
            </a:r>
            <a:endParaRPr lang="en-US" sz="1400" dirty="0"/>
          </a:p>
          <a:p>
            <a:endParaRPr lang="en-US" dirty="0"/>
          </a:p>
          <a:p>
            <a:r>
              <a:rPr lang="en-US" dirty="0"/>
              <a:t>The next few slides will cover those elements.</a:t>
            </a:r>
          </a:p>
          <a:p>
            <a:endParaRPr lang="en-US" dirty="0"/>
          </a:p>
          <a:p>
            <a:r>
              <a:rPr lang="en-US" dirty="0"/>
              <a:t>There are a few points that apply to all elements of the bug report.</a:t>
            </a:r>
          </a:p>
          <a:p>
            <a:r>
              <a:rPr lang="en-US" dirty="0"/>
              <a:t>  - Be generous:</a:t>
            </a:r>
          </a:p>
          <a:p>
            <a:r>
              <a:rPr lang="en-US" dirty="0"/>
              <a:t>    - No snarky / snide comments or underhanded digs.</a:t>
            </a:r>
          </a:p>
          <a:p>
            <a:r>
              <a:rPr lang="en-US" dirty="0"/>
              <a:t>      - You don’t know the time/ability constraints or specifications given to the original developer</a:t>
            </a:r>
          </a:p>
          <a:p>
            <a:r>
              <a:rPr lang="en-US" dirty="0"/>
              <a:t>    - Be clear, avoid esoteric jargon and shortcuts that are not easily uncovered.</a:t>
            </a:r>
          </a:p>
          <a:p>
            <a:r>
              <a:rPr lang="en-US" dirty="0"/>
              <a:t>      - but you do not need to spell everything out.</a:t>
            </a:r>
          </a:p>
          <a:p>
            <a:r>
              <a:rPr lang="en-US" dirty="0"/>
              <a:t>      - Know your audience – developers</a:t>
            </a:r>
          </a:p>
          <a:p>
            <a:endParaRPr lang="en-US" dirty="0"/>
          </a:p>
          <a:p>
            <a:r>
              <a:rPr lang="en-US" dirty="0"/>
              <a:t>  - Formatting:</a:t>
            </a:r>
          </a:p>
          <a:p>
            <a:r>
              <a:rPr lang="en-US" dirty="0"/>
              <a:t>    - Most issue trackers now use markdown, or some other formatting mechanism.</a:t>
            </a:r>
          </a:p>
          <a:p>
            <a:r>
              <a:rPr lang="en-US" dirty="0"/>
              <a:t>    - allows you use basic text formatting - lists are great!</a:t>
            </a:r>
          </a:p>
        </p:txBody>
      </p:sp>
    </p:spTree>
    <p:extLst>
      <p:ext uri="{BB962C8B-B14F-4D97-AF65-F5344CB8AC3E}">
        <p14:creationId xmlns:p14="http://schemas.microsoft.com/office/powerpoint/2010/main" val="194293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clipar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4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@sorapong-chaipanya-2984865?utm_content=attributionCopyText&amp;utm_medium=referral&amp;utm_source=pexels" TargetMode="External"/><Relationship Id="rId13" Type="http://schemas.openxmlformats.org/officeDocument/2006/relationships/image" Target="../media/image13.jpg"/><Relationship Id="rId3" Type="http://schemas.openxmlformats.org/officeDocument/2006/relationships/image" Target="../media/image9.jpg"/><Relationship Id="rId7" Type="http://schemas.openxmlformats.org/officeDocument/2006/relationships/image" Target="../media/image11.jpg"/><Relationship Id="rId12" Type="http://schemas.openxmlformats.org/officeDocument/2006/relationships/hyperlink" Target="https://www.pexels.com/photo/man-planting-plant-169523/?utm_content=attributionCopyText&amp;utm_medium=referral&amp;utm_source=pex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exels.com/photo/man-person-people-woman-6511169/?utm_content=attributionCopyText&amp;utm_medium=referral&amp;utm_source=pexels" TargetMode="External"/><Relationship Id="rId11" Type="http://schemas.openxmlformats.org/officeDocument/2006/relationships/hyperlink" Target="https://www.pexels.com/@binyaminmellish?utm_content=attributionCopyText&amp;utm_medium=referral&amp;utm_source=pexels" TargetMode="External"/><Relationship Id="rId5" Type="http://schemas.openxmlformats.org/officeDocument/2006/relationships/hyperlink" Target="https://www.pexels.com/@tima-miroshnichenko?utm_content=attributionCopyText&amp;utm_medium=referral&amp;utm_source=pexels" TargetMode="External"/><Relationship Id="rId15" Type="http://schemas.openxmlformats.org/officeDocument/2006/relationships/hyperlink" Target="https://www.pexels.com/photo/crop-person-in-gloves-working-in-garden-7728070/?utm_content=attributionCopyText&amp;utm_medium=referral&amp;utm_source=pexels" TargetMode="External"/><Relationship Id="rId10" Type="http://schemas.openxmlformats.org/officeDocument/2006/relationships/image" Target="../media/image12.jpg"/><Relationship Id="rId4" Type="http://schemas.openxmlformats.org/officeDocument/2006/relationships/image" Target="../media/image10.jpg"/><Relationship Id="rId9" Type="http://schemas.openxmlformats.org/officeDocument/2006/relationships/hyperlink" Target="https://www.pexels.com/photo/crop-farmer-carrying-seedling-tray-in-field-4530773/?utm_content=attributionCopyText&amp;utm_medium=referral&amp;utm_source=pexels" TargetMode="External"/><Relationship Id="rId14" Type="http://schemas.openxmlformats.org/officeDocument/2006/relationships/hyperlink" Target="https://www.pexels.com/@greta-hoffman?utm_content=attributionCopyText&amp;utm_medium=referral&amp;utm_source=pexe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datadev2.dickinson.ed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08 –FarmData2 and 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Issue/Bug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Trackers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155589" y="2852920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5" y="3905299"/>
            <a:ext cx="1631889" cy="99013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F4AB65C-9C15-FF49-88B9-F8563EC8C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1163">
            <a:off x="5487525" y="575402"/>
            <a:ext cx="2849787" cy="258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30217A4-8FF1-EC40-B98E-D1919225FE06}"/>
              </a:ext>
            </a:extLst>
          </p:cNvPr>
          <p:cNvGrpSpPr/>
          <p:nvPr/>
        </p:nvGrpSpPr>
        <p:grpSpPr>
          <a:xfrm>
            <a:off x="3463317" y="4909161"/>
            <a:ext cx="2141933" cy="253916"/>
            <a:chOff x="0" y="4881890"/>
            <a:chExt cx="2141933" cy="2539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611A48-959A-CE40-9097-7A69AFC388CF}"/>
                </a:ext>
              </a:extLst>
            </p:cNvPr>
            <p:cNvSpPr txBox="1"/>
            <p:nvPr/>
          </p:nvSpPr>
          <p:spPr>
            <a:xfrm>
              <a:off x="0" y="4881890"/>
              <a:ext cx="214193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Bug image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BB97ED-38C5-BF47-A2ED-3E5DF1CC3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933718"/>
            <a:ext cx="6761100" cy="2980500"/>
          </a:xfrm>
        </p:spPr>
        <p:txBody>
          <a:bodyPr/>
          <a:lstStyle/>
          <a:p>
            <a:r>
              <a:rPr lang="en-US" sz="1800" dirty="0"/>
              <a:t>A good title will:</a:t>
            </a:r>
          </a:p>
          <a:p>
            <a:pPr lvl="1"/>
            <a:r>
              <a:rPr lang="en-US" sz="1600" dirty="0"/>
              <a:t>Identify where in the application where the bug occurs.</a:t>
            </a:r>
          </a:p>
          <a:p>
            <a:pPr lvl="1"/>
            <a:r>
              <a:rPr lang="en-US" sz="1600" dirty="0"/>
              <a:t>Describe the symptoms experienced.</a:t>
            </a:r>
          </a:p>
          <a:p>
            <a:pPr lvl="1"/>
            <a:r>
              <a:rPr lang="en-US" sz="1600" dirty="0"/>
              <a:t>Use consistent terminology</a:t>
            </a:r>
          </a:p>
          <a:p>
            <a:r>
              <a:rPr lang="en-US" sz="1800" dirty="0"/>
              <a:t>Goal: </a:t>
            </a:r>
          </a:p>
          <a:p>
            <a:pPr lvl="1"/>
            <a:r>
              <a:rPr lang="en-US" sz="1600" dirty="0"/>
              <a:t>Make it easy for “reporters” to search for similar bugs before opening a new ticket.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86C379-0CEE-8441-B4C5-11FF98CF2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700" y="3144568"/>
            <a:ext cx="4432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7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8" y="-12981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276" y="771096"/>
            <a:ext cx="7313145" cy="3722254"/>
          </a:xfrm>
        </p:spPr>
        <p:txBody>
          <a:bodyPr/>
          <a:lstStyle/>
          <a:p>
            <a:r>
              <a:rPr lang="en-US" sz="1800" dirty="0"/>
              <a:t>A good description will:</a:t>
            </a:r>
          </a:p>
          <a:p>
            <a:pPr lvl="1"/>
            <a:r>
              <a:rPr lang="en-US" sz="1600" dirty="0"/>
              <a:t>Be concise</a:t>
            </a:r>
          </a:p>
          <a:p>
            <a:pPr lvl="2"/>
            <a:r>
              <a:rPr lang="en-US" sz="1600" dirty="0"/>
              <a:t>Explain the problem, not the fix</a:t>
            </a:r>
          </a:p>
          <a:p>
            <a:pPr lvl="2"/>
            <a:r>
              <a:rPr lang="en-US" sz="1600" dirty="0"/>
              <a:t>If you have ideas about the fix, put them in comments.</a:t>
            </a:r>
          </a:p>
          <a:p>
            <a:pPr marL="990600" lvl="2" indent="0">
              <a:buNone/>
            </a:pPr>
            <a:endParaRPr lang="en-US" sz="1600" dirty="0"/>
          </a:p>
          <a:p>
            <a:pPr lvl="1"/>
            <a:r>
              <a:rPr lang="en-US" sz="1600" dirty="0"/>
              <a:t>Be complete</a:t>
            </a:r>
          </a:p>
          <a:p>
            <a:pPr lvl="2"/>
            <a:r>
              <a:rPr lang="en-US" sz="1600" dirty="0"/>
              <a:t>Informed developer should not require outside information to </a:t>
            </a:r>
            <a:r>
              <a:rPr lang="en-US" sz="1600" i="1" dirty="0"/>
              <a:t>understand</a:t>
            </a:r>
            <a:r>
              <a:rPr lang="en-US" sz="1600" dirty="0"/>
              <a:t> the issue</a:t>
            </a:r>
          </a:p>
          <a:p>
            <a:pPr lvl="2"/>
            <a:endParaRPr lang="en-US" sz="1600" dirty="0"/>
          </a:p>
          <a:p>
            <a:pPr lvl="1"/>
            <a:r>
              <a:rPr lang="en-US" sz="1600" dirty="0"/>
              <a:t>Use annotated images </a:t>
            </a:r>
          </a:p>
          <a:p>
            <a:pPr lvl="2"/>
            <a:r>
              <a:rPr lang="en-US" sz="1600" dirty="0"/>
              <a:t>Take screen shot, add text, arrows, highlighting</a:t>
            </a:r>
          </a:p>
          <a:p>
            <a:pPr lvl="2"/>
            <a:r>
              <a:rPr lang="en-US" sz="1600" dirty="0"/>
              <a:t>Ensure that they do not contain confidential information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A7557-27A6-FC4F-B218-6FE030BB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099" y="4021138"/>
            <a:ext cx="2857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7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3854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2344036"/>
          </a:xfrm>
        </p:spPr>
        <p:txBody>
          <a:bodyPr/>
          <a:lstStyle/>
          <a:p>
            <a:r>
              <a:rPr lang="en-US" sz="1800" dirty="0"/>
              <a:t>Good step-by-step directions will:</a:t>
            </a:r>
          </a:p>
          <a:p>
            <a:pPr lvl="1"/>
            <a:r>
              <a:rPr lang="en-US" sz="1600" dirty="0"/>
              <a:t>Be complete, clear, concise, and accurate</a:t>
            </a:r>
          </a:p>
          <a:p>
            <a:pPr lvl="1"/>
            <a:r>
              <a:rPr lang="en-US" sz="1600" dirty="0"/>
              <a:t>Give a </a:t>
            </a:r>
            <a:r>
              <a:rPr lang="en-US" sz="1600" b="1" i="1" dirty="0"/>
              <a:t>minimal example</a:t>
            </a:r>
            <a:r>
              <a:rPr lang="en-US" sz="1600" b="1" dirty="0"/>
              <a:t> </a:t>
            </a:r>
            <a:r>
              <a:rPr lang="en-US" sz="1600" dirty="0"/>
              <a:t>that reliably illustrates the bug</a:t>
            </a:r>
          </a:p>
          <a:p>
            <a:pPr lvl="2"/>
            <a:r>
              <a:rPr lang="en-US" dirty="0"/>
              <a:t>Smallest example you can find</a:t>
            </a:r>
          </a:p>
          <a:p>
            <a:pPr lvl="2"/>
            <a:r>
              <a:rPr lang="en-US" dirty="0"/>
              <a:t>Eliminate extraneous details</a:t>
            </a:r>
          </a:p>
          <a:p>
            <a:pPr lvl="2"/>
            <a:endParaRPr lang="en-US" dirty="0"/>
          </a:p>
          <a:p>
            <a:pPr lvl="1"/>
            <a:r>
              <a:rPr lang="en-US" sz="1600" dirty="0"/>
              <a:t>Use helpful formatting (e.g. use numbered / bulleted lists)</a:t>
            </a:r>
          </a:p>
          <a:p>
            <a:pPr lvl="2"/>
            <a:r>
              <a:rPr lang="en-US" sz="1600" dirty="0"/>
              <a:t>Use images to illustrate complex hard to describe steps.</a:t>
            </a:r>
          </a:p>
          <a:p>
            <a:pPr lvl="1"/>
            <a:endParaRPr lang="en-US" sz="1600" dirty="0"/>
          </a:p>
          <a:p>
            <a:r>
              <a:rPr lang="en-US" sz="1800" dirty="0"/>
              <a:t>Goal:</a:t>
            </a:r>
          </a:p>
          <a:p>
            <a:pPr lvl="1"/>
            <a:r>
              <a:rPr lang="en-US" sz="1600" dirty="0"/>
              <a:t>Ensure that a “contributor” working on the issue can </a:t>
            </a:r>
            <a:br>
              <a:rPr lang="en-US" sz="1600" dirty="0"/>
            </a:br>
            <a:r>
              <a:rPr lang="en-US" sz="1600" i="1" dirty="0"/>
              <a:t>exactly</a:t>
            </a:r>
            <a:r>
              <a:rPr lang="en-US" sz="1600" dirty="0"/>
              <a:t> </a:t>
            </a:r>
            <a:r>
              <a:rPr lang="en-US" sz="1600" i="1" dirty="0"/>
              <a:t>replicate the bug</a:t>
            </a:r>
            <a:r>
              <a:rPr lang="en-US" sz="1600" dirty="0"/>
              <a:t> as you have experienced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689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2437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</a:t>
            </a:r>
            <a:br>
              <a:rPr lang="en-US" sz="2800" dirty="0"/>
            </a:br>
            <a:r>
              <a:rPr lang="en-US" sz="2800" dirty="0"/>
              <a:t>	Expected/Observed 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3389602"/>
          </a:xfrm>
        </p:spPr>
        <p:txBody>
          <a:bodyPr/>
          <a:lstStyle/>
          <a:p>
            <a:r>
              <a:rPr lang="en-US" sz="1800" dirty="0"/>
              <a:t>A good expected result will:</a:t>
            </a:r>
          </a:p>
          <a:p>
            <a:pPr lvl="1"/>
            <a:r>
              <a:rPr lang="en-US" sz="1600" dirty="0"/>
              <a:t>Describe and/or illustrate with a (annotated) image what the outcome should be.</a:t>
            </a:r>
          </a:p>
          <a:p>
            <a:pPr lvl="1"/>
            <a:r>
              <a:rPr lang="en-US" sz="1600" dirty="0"/>
              <a:t>Give clear criteria for declaring the bug fixed.</a:t>
            </a:r>
          </a:p>
          <a:p>
            <a:pPr lvl="1"/>
            <a:endParaRPr lang="en-US" sz="1600" dirty="0"/>
          </a:p>
          <a:p>
            <a:r>
              <a:rPr lang="en-US" sz="1800" dirty="0"/>
              <a:t>A good observed result will:</a:t>
            </a:r>
          </a:p>
          <a:p>
            <a:pPr lvl="1"/>
            <a:r>
              <a:rPr lang="en-US" sz="1600" dirty="0"/>
              <a:t>Describe and/or illustrate with a (annotated) image what the current result is and where the issue is located.</a:t>
            </a:r>
          </a:p>
          <a:p>
            <a:pPr lvl="2"/>
            <a:r>
              <a:rPr lang="en-US" dirty="0"/>
              <a:t>Give sufficient detail so that bug’s existence can be confirmed.</a:t>
            </a:r>
          </a:p>
          <a:p>
            <a:pPr lvl="2"/>
            <a:r>
              <a:rPr lang="en-US" dirty="0"/>
              <a:t>May already be provided by the description.</a:t>
            </a:r>
          </a:p>
          <a:p>
            <a:pPr lvl="1"/>
            <a:r>
              <a:rPr lang="en-US" sz="1600" dirty="0"/>
              <a:t>Provide detailed information about crashes or errors</a:t>
            </a:r>
          </a:p>
          <a:p>
            <a:pPr lvl="2"/>
            <a:r>
              <a:rPr lang="en-US" dirty="0"/>
              <a:t>E.g. Error messages, Stack traces,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85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286326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Miscellaneous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738911"/>
            <a:ext cx="6761100" cy="4202544"/>
          </a:xfrm>
        </p:spPr>
        <p:txBody>
          <a:bodyPr/>
          <a:lstStyle/>
          <a:p>
            <a:r>
              <a:rPr lang="en-US" sz="1800" dirty="0"/>
              <a:t>Relevant Version / Configuration Information</a:t>
            </a:r>
          </a:p>
          <a:p>
            <a:pPr lvl="1"/>
            <a:r>
              <a:rPr lang="en-US" sz="1600" dirty="0"/>
              <a:t>OS version / Browser version / etc.</a:t>
            </a:r>
          </a:p>
          <a:p>
            <a:pPr lvl="1"/>
            <a:r>
              <a:rPr lang="en-US" sz="1600" dirty="0"/>
              <a:t>Application version or Commit SHA</a:t>
            </a:r>
          </a:p>
          <a:p>
            <a:r>
              <a:rPr lang="en-US" sz="1800" dirty="0"/>
              <a:t>Linking tickets</a:t>
            </a:r>
          </a:p>
          <a:p>
            <a:pPr lvl="1"/>
            <a:r>
              <a:rPr lang="en-US" sz="1600" dirty="0"/>
              <a:t>Similar to #33</a:t>
            </a:r>
          </a:p>
          <a:p>
            <a:pPr lvl="1"/>
            <a:r>
              <a:rPr lang="en-US" sz="1600" dirty="0"/>
              <a:t>Related to #78</a:t>
            </a:r>
          </a:p>
          <a:p>
            <a:pPr lvl="1"/>
            <a:r>
              <a:rPr lang="en-US" sz="1600" dirty="0"/>
              <a:t>Duplicate / Possible duplicate of #81</a:t>
            </a:r>
            <a:endParaRPr lang="en-US" dirty="0"/>
          </a:p>
          <a:p>
            <a:r>
              <a:rPr lang="en-US" sz="1800" dirty="0"/>
              <a:t>Labeling/Tagging tickets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  		       etc.</a:t>
            </a:r>
          </a:p>
          <a:p>
            <a:pPr lvl="1"/>
            <a:r>
              <a:rPr lang="en-US" sz="1600" dirty="0"/>
              <a:t>Priorities</a:t>
            </a:r>
          </a:p>
          <a:p>
            <a:pPr lvl="1"/>
            <a:r>
              <a:rPr lang="en-US" sz="1600" dirty="0"/>
              <a:t>Usually done a “manager” doing </a:t>
            </a:r>
            <a:r>
              <a:rPr lang="en-US" sz="1600" i="1" dirty="0"/>
              <a:t>bug triage</a:t>
            </a:r>
            <a:endParaRPr lang="en-US" sz="1800" i="1" dirty="0"/>
          </a:p>
          <a:p>
            <a:r>
              <a:rPr lang="en-US" sz="1800" dirty="0"/>
              <a:t>Claiming / Assigning tickets</a:t>
            </a:r>
          </a:p>
          <a:p>
            <a:pPr lvl="1"/>
            <a:r>
              <a:rPr lang="en-US" sz="1600" dirty="0"/>
              <a:t>Some projects do, some projects don’t</a:t>
            </a:r>
          </a:p>
          <a:p>
            <a:pPr lvl="1"/>
            <a:r>
              <a:rPr lang="en-US" sz="1600" dirty="0"/>
              <a:t>Can be self-assigned or done by a “manager”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F56C19-DDDC-0A4B-B7C4-54EA35663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969" y="3202914"/>
            <a:ext cx="2476414" cy="33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3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0"/>
            <a:ext cx="6761100" cy="857400"/>
          </a:xfrm>
        </p:spPr>
        <p:txBody>
          <a:bodyPr/>
          <a:lstStyle/>
          <a:p>
            <a:r>
              <a:rPr lang="en-US" sz="2800" dirty="0"/>
              <a:t>Process Recap: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83" y="960587"/>
            <a:ext cx="7342908" cy="3319359"/>
          </a:xfrm>
        </p:spPr>
        <p:txBody>
          <a:bodyPr/>
          <a:lstStyle/>
          <a:p>
            <a:r>
              <a:rPr lang="en-US" sz="1800" dirty="0"/>
              <a:t>If you think you have a bug to report:</a:t>
            </a:r>
          </a:p>
          <a:p>
            <a:pPr lvl="1"/>
            <a:r>
              <a:rPr lang="en-US" sz="1800" dirty="0"/>
              <a:t>Find an example that illustrates the issue</a:t>
            </a:r>
          </a:p>
          <a:p>
            <a:pPr lvl="1"/>
            <a:r>
              <a:rPr lang="en-US" sz="1800" dirty="0"/>
              <a:t>Reduce it to one (or more) minimal example(s)</a:t>
            </a:r>
          </a:p>
          <a:p>
            <a:pPr lvl="1"/>
            <a:r>
              <a:rPr lang="en-US" sz="1800" dirty="0"/>
              <a:t>Open a ticket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title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description</a:t>
            </a:r>
          </a:p>
          <a:p>
            <a:pPr lvl="2"/>
            <a:r>
              <a:rPr lang="en-US" sz="1800" dirty="0"/>
              <a:t>Give </a:t>
            </a:r>
            <a:r>
              <a:rPr lang="en-US" sz="1800" i="1" dirty="0"/>
              <a:t>directions</a:t>
            </a:r>
            <a:r>
              <a:rPr lang="en-US" sz="1800" dirty="0"/>
              <a:t> to replicate your </a:t>
            </a:r>
            <a:r>
              <a:rPr lang="en-US" sz="1800" i="1" dirty="0"/>
              <a:t>minimal example(s)</a:t>
            </a:r>
            <a:r>
              <a:rPr lang="en-US" sz="1800" dirty="0"/>
              <a:t>.</a:t>
            </a:r>
          </a:p>
          <a:p>
            <a:pPr lvl="2"/>
            <a:r>
              <a:rPr lang="en-US" sz="1800" dirty="0"/>
              <a:t>Clearly show </a:t>
            </a:r>
            <a:r>
              <a:rPr lang="en-US" sz="1800" i="1" dirty="0"/>
              <a:t>desired</a:t>
            </a:r>
            <a:r>
              <a:rPr lang="en-US" sz="1800" dirty="0"/>
              <a:t> and </a:t>
            </a:r>
            <a:r>
              <a:rPr lang="en-US" sz="1800" i="1" dirty="0"/>
              <a:t>observed</a:t>
            </a:r>
            <a:r>
              <a:rPr lang="en-US" sz="1800" dirty="0"/>
              <a:t> </a:t>
            </a:r>
            <a:r>
              <a:rPr lang="en-US" sz="1800" i="1" dirty="0"/>
              <a:t>outputs</a:t>
            </a:r>
          </a:p>
          <a:p>
            <a:pPr lvl="2"/>
            <a:r>
              <a:rPr lang="en-US" sz="1800" dirty="0"/>
              <a:t>Add additional relevant information</a:t>
            </a:r>
          </a:p>
          <a:p>
            <a:pPr lvl="2"/>
            <a:endParaRPr lang="en-US" sz="1800" dirty="0"/>
          </a:p>
          <a:p>
            <a:pPr lvl="2"/>
            <a:r>
              <a:rPr lang="en-US" sz="1800" b="1" dirty="0"/>
              <a:t>Use images and formatting effectively.</a:t>
            </a:r>
          </a:p>
          <a:p>
            <a:pPr lvl="2"/>
            <a:endParaRPr lang="en-US" sz="1800" b="1" dirty="0"/>
          </a:p>
          <a:p>
            <a:pPr lvl="2"/>
            <a:r>
              <a:rPr lang="en-US" sz="1800" dirty="0"/>
              <a:t>See issue #24: Seeding Input Erases Selected Area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994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134" y="-291723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EF78C5-246B-A941-B384-459499A7DD70}"/>
              </a:ext>
            </a:extLst>
          </p:cNvPr>
          <p:cNvSpPr/>
          <p:nvPr/>
        </p:nvSpPr>
        <p:spPr>
          <a:xfrm>
            <a:off x="2481943" y="1798655"/>
            <a:ext cx="2090057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3980B-178D-E377-481F-73151AD51832}"/>
              </a:ext>
            </a:extLst>
          </p:cNvPr>
          <p:cNvSpPr txBox="1"/>
          <p:nvPr/>
        </p:nvSpPr>
        <p:spPr>
          <a:xfrm>
            <a:off x="965163" y="977339"/>
            <a:ext cx="4806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http://farmdatadev2.dickinson.edu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5BFC6E-2CF8-0C53-C6CC-DCD1AD0520EF}"/>
              </a:ext>
            </a:extLst>
          </p:cNvPr>
          <p:cNvSpPr/>
          <p:nvPr/>
        </p:nvSpPr>
        <p:spPr>
          <a:xfrm>
            <a:off x="2763296" y="3362854"/>
            <a:ext cx="1527349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A1D899-33B4-9025-D842-EA7458B1CB89}"/>
              </a:ext>
            </a:extLst>
          </p:cNvPr>
          <p:cNvGrpSpPr/>
          <p:nvPr/>
        </p:nvGrpSpPr>
        <p:grpSpPr>
          <a:xfrm>
            <a:off x="3462572" y="253667"/>
            <a:ext cx="1656146" cy="589916"/>
            <a:chOff x="3739819" y="285239"/>
            <a:chExt cx="1656146" cy="5899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4D7DE7-A603-E971-1A9A-EAE552A74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72588" y="529595"/>
              <a:ext cx="1423377" cy="3455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8A3AF8-2277-D7E9-34F1-548BF455C950}"/>
                </a:ext>
              </a:extLst>
            </p:cNvPr>
            <p:cNvSpPr txBox="1"/>
            <p:nvPr/>
          </p:nvSpPr>
          <p:spPr>
            <a:xfrm>
              <a:off x="3739819" y="28523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Powered by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6761100" cy="857400"/>
          </a:xfrm>
        </p:spPr>
        <p:txBody>
          <a:bodyPr/>
          <a:lstStyle/>
          <a:p>
            <a:r>
              <a:rPr lang="en-US" sz="2800" dirty="0"/>
              <a:t>Terminology: Plantings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4599-F63A-674F-8DE1-528D92B26B9B}"/>
              </a:ext>
            </a:extLst>
          </p:cNvPr>
          <p:cNvGrpSpPr/>
          <p:nvPr/>
        </p:nvGrpSpPr>
        <p:grpSpPr>
          <a:xfrm>
            <a:off x="2891058" y="749401"/>
            <a:ext cx="2722491" cy="4251502"/>
            <a:chOff x="2891058" y="749401"/>
            <a:chExt cx="2722491" cy="4251502"/>
          </a:xfrm>
        </p:grpSpPr>
        <p:pic>
          <p:nvPicPr>
            <p:cNvPr id="17" name="Picture 16" descr="A person carrying a basket of flowers&#10;&#10;Description automatically generated with low confidence">
              <a:extLst>
                <a:ext uri="{FF2B5EF4-FFF2-40B4-BE49-F238E27FC236}">
                  <a16:creationId xmlns:a16="http://schemas.microsoft.com/office/drawing/2014/main" id="{24C4A798-2B79-4945-939B-F7F5E6148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65" t="18567" r="11305" b="18567"/>
            <a:stretch/>
          </p:blipFill>
          <p:spPr>
            <a:xfrm>
              <a:off x="2891058" y="3398872"/>
              <a:ext cx="2722491" cy="1429513"/>
            </a:xfrm>
            <a:prstGeom prst="rect">
              <a:avLst/>
            </a:prstGeom>
          </p:spPr>
        </p:pic>
        <p:pic>
          <p:nvPicPr>
            <p:cNvPr id="9" name="Picture 8" descr="A picture containing outdoor, plant, forest&#10;&#10;Description automatically generated">
              <a:extLst>
                <a:ext uri="{FF2B5EF4-FFF2-40B4-BE49-F238E27FC236}">
                  <a16:creationId xmlns:a16="http://schemas.microsoft.com/office/drawing/2014/main" id="{2FC3EA42-2B0B-C649-B152-F6A9DEF78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5508" y="2230123"/>
              <a:ext cx="1473586" cy="98239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5E274E-1B0C-3E4F-8162-6CA3DFF43D75}"/>
                </a:ext>
              </a:extLst>
            </p:cNvPr>
            <p:cNvSpPr txBox="1"/>
            <p:nvPr/>
          </p:nvSpPr>
          <p:spPr>
            <a:xfrm>
              <a:off x="3090765" y="3168031"/>
              <a:ext cx="2323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Photos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5"/>
                </a:rPr>
                <a:t>Tima Miroshnichenko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6"/>
                </a:rPr>
                <a:t>Pexels</a:t>
              </a:r>
              <a:endParaRPr lang="en-US" sz="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9FAC8-0DC0-5643-849E-F290BE638EC8}"/>
                </a:ext>
              </a:extLst>
            </p:cNvPr>
            <p:cNvSpPr txBox="1"/>
            <p:nvPr/>
          </p:nvSpPr>
          <p:spPr>
            <a:xfrm>
              <a:off x="2891058" y="749401"/>
              <a:ext cx="2557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Tray Seeding</a:t>
              </a:r>
            </a:p>
          </p:txBody>
        </p:sp>
        <p:pic>
          <p:nvPicPr>
            <p:cNvPr id="11" name="Picture 10" descr="A picture containing person, outdoor&#10;&#10;Description automatically generated">
              <a:extLst>
                <a:ext uri="{FF2B5EF4-FFF2-40B4-BE49-F238E27FC236}">
                  <a16:creationId xmlns:a16="http://schemas.microsoft.com/office/drawing/2014/main" id="{5857C419-2ABE-6343-890D-0C036D25D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271" t="47972" r="27271" b="5165"/>
            <a:stretch/>
          </p:blipFill>
          <p:spPr>
            <a:xfrm>
              <a:off x="3334951" y="1240991"/>
              <a:ext cx="1834701" cy="94801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6B047B-95F9-BC46-B9D6-9A38FA97D22A}"/>
                </a:ext>
              </a:extLst>
            </p:cNvPr>
            <p:cNvSpPr txBox="1"/>
            <p:nvPr/>
          </p:nvSpPr>
          <p:spPr>
            <a:xfrm>
              <a:off x="3130840" y="4785459"/>
              <a:ext cx="22429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8"/>
                </a:rPr>
                <a:t>Sorapong Chaipanya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9"/>
                </a:rPr>
                <a:t>Pexels</a:t>
              </a:r>
              <a:endParaRPr lang="en-US" sz="8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58492C-C8AC-0E4F-BCB0-BF566E643304}"/>
              </a:ext>
            </a:extLst>
          </p:cNvPr>
          <p:cNvGrpSpPr/>
          <p:nvPr/>
        </p:nvGrpSpPr>
        <p:grpSpPr>
          <a:xfrm>
            <a:off x="-54364" y="1542518"/>
            <a:ext cx="2818400" cy="2368543"/>
            <a:chOff x="-54364" y="1542518"/>
            <a:chExt cx="2818400" cy="23685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68F7C5-82F0-4442-8747-251B36294CA6}"/>
                </a:ext>
              </a:extLst>
            </p:cNvPr>
            <p:cNvSpPr txBox="1"/>
            <p:nvPr/>
          </p:nvSpPr>
          <p:spPr>
            <a:xfrm>
              <a:off x="-54364" y="1542518"/>
              <a:ext cx="28184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Direct Seeding</a:t>
              </a:r>
            </a:p>
          </p:txBody>
        </p:sp>
        <p:pic>
          <p:nvPicPr>
            <p:cNvPr id="20" name="Picture 19" descr="A person digging in the dirt&#10;&#10;Description automatically generated with medium confidence">
              <a:extLst>
                <a:ext uri="{FF2B5EF4-FFF2-40B4-BE49-F238E27FC236}">
                  <a16:creationId xmlns:a16="http://schemas.microsoft.com/office/drawing/2014/main" id="{CD7BE9CF-EC94-CB4E-94CE-8D63BC9E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571" y="2035427"/>
              <a:ext cx="2490532" cy="16601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A1ED7-C977-6D42-B180-C4BEA5FC5416}"/>
                </a:ext>
              </a:extLst>
            </p:cNvPr>
            <p:cNvSpPr txBox="1"/>
            <p:nvPr/>
          </p:nvSpPr>
          <p:spPr>
            <a:xfrm>
              <a:off x="327151" y="3695617"/>
              <a:ext cx="20553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1"/>
                </a:rPr>
                <a:t>Binyamin Mellish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2"/>
                </a:rPr>
                <a:t>Pexels</a:t>
              </a:r>
              <a:endParaRPr lang="en-US" sz="800" b="1" dirty="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780520-69A0-C445-9C37-31E0B57656EF}"/>
              </a:ext>
            </a:extLst>
          </p:cNvPr>
          <p:cNvGrpSpPr/>
          <p:nvPr/>
        </p:nvGrpSpPr>
        <p:grpSpPr>
          <a:xfrm>
            <a:off x="5642127" y="1104333"/>
            <a:ext cx="2701381" cy="3461178"/>
            <a:chOff x="5642127" y="1104333"/>
            <a:chExt cx="2701381" cy="346117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407186-FD4D-964A-9EB3-E4C2B674D280}"/>
                </a:ext>
              </a:extLst>
            </p:cNvPr>
            <p:cNvSpPr txBox="1"/>
            <p:nvPr/>
          </p:nvSpPr>
          <p:spPr>
            <a:xfrm>
              <a:off x="5642127" y="1104333"/>
              <a:ext cx="27013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Transplanting</a:t>
              </a:r>
            </a:p>
          </p:txBody>
        </p:sp>
        <p:pic>
          <p:nvPicPr>
            <p:cNvPr id="24" name="Picture 23" descr="A picture containing grass, outdoor, person, vegetable&#10;&#10;Description automatically generated">
              <a:extLst>
                <a:ext uri="{FF2B5EF4-FFF2-40B4-BE49-F238E27FC236}">
                  <a16:creationId xmlns:a16="http://schemas.microsoft.com/office/drawing/2014/main" id="{7847E83A-A2D6-D743-9EF9-B773AF021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10335" y="1629529"/>
              <a:ext cx="1834701" cy="275244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06A4F-7E4D-8E4B-B333-9F761632A85C}"/>
                </a:ext>
              </a:extLst>
            </p:cNvPr>
            <p:cNvSpPr txBox="1"/>
            <p:nvPr/>
          </p:nvSpPr>
          <p:spPr>
            <a:xfrm>
              <a:off x="6064119" y="4350067"/>
              <a:ext cx="19271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4"/>
                </a:rPr>
                <a:t>Greta Hoffman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5"/>
                </a:rPr>
                <a:t>Pexels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04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7732118" cy="857400"/>
          </a:xfrm>
        </p:spPr>
        <p:txBody>
          <a:bodyPr/>
          <a:lstStyle/>
          <a:p>
            <a:r>
              <a:rPr lang="en-US" sz="2800" dirty="0"/>
              <a:t>Terminology: Beds, Rows, Bed Feet, Row Feet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87B675-A83E-FF4B-8581-6604B148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4" y="1246909"/>
            <a:ext cx="7610779" cy="112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0E8C92-9F25-5847-82E1-84F2E81E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5" y="767678"/>
            <a:ext cx="6465743" cy="606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865487-286E-2E42-9B6D-92448066D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54" y="2255052"/>
            <a:ext cx="6105237" cy="793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32013-395A-F44E-A87C-B5D958CDC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854" y="3048388"/>
            <a:ext cx="6105237" cy="9226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FAC86D-981E-8442-BAF4-818E5928A1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54" y="3861380"/>
            <a:ext cx="6105237" cy="98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68320"/>
            <a:ext cx="6761100" cy="857400"/>
          </a:xfrm>
        </p:spPr>
        <p:txBody>
          <a:bodyPr/>
          <a:lstStyle/>
          <a:p>
            <a:r>
              <a:rPr lang="en-US" sz="2800" dirty="0"/>
              <a:t>FarmData2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7044-6491-864E-930B-C9C5A2D4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209964"/>
            <a:ext cx="6761100" cy="3504086"/>
          </a:xfrm>
        </p:spPr>
        <p:txBody>
          <a:bodyPr/>
          <a:lstStyle/>
          <a:p>
            <a:r>
              <a:rPr lang="en-US" sz="2000" dirty="0"/>
              <a:t>Quick demo of FarmData2</a:t>
            </a:r>
          </a:p>
          <a:p>
            <a:pPr lvl="1"/>
            <a:r>
              <a:rPr lang="en-US" sz="2000" dirty="0">
                <a:hlinkClick r:id="rId3"/>
              </a:rPr>
              <a:t>http://farmdatadev2.dickinson.edu/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Login</a:t>
            </a:r>
          </a:p>
          <a:p>
            <a:pPr lvl="2"/>
            <a:r>
              <a:rPr lang="en-US" sz="2000" dirty="0"/>
              <a:t>User: worker1, manager1</a:t>
            </a:r>
          </a:p>
          <a:p>
            <a:pPr lvl="2"/>
            <a:r>
              <a:rPr lang="en-US" sz="2000" dirty="0"/>
              <a:t>Pass: farmdata2</a:t>
            </a:r>
            <a:endParaRPr lang="en-US" sz="1000" dirty="0"/>
          </a:p>
          <a:p>
            <a:pPr marL="533400" lvl="1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BarnKit</a:t>
            </a:r>
            <a:r>
              <a:rPr lang="en-US" sz="2000" dirty="0"/>
              <a:t>:</a:t>
            </a:r>
          </a:p>
          <a:p>
            <a:pPr lvl="2"/>
            <a:r>
              <a:rPr lang="en-US" sz="2000" dirty="0"/>
              <a:t>Seeding Report</a:t>
            </a:r>
            <a:endParaRPr lang="en-US" sz="1000" dirty="0"/>
          </a:p>
          <a:p>
            <a:pPr marL="990600" lvl="2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FieldKit</a:t>
            </a:r>
            <a:endParaRPr lang="en-US" sz="2000" dirty="0"/>
          </a:p>
          <a:p>
            <a:pPr lvl="2"/>
            <a:r>
              <a:rPr lang="en-US" sz="2000" dirty="0"/>
              <a:t>Seeding 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9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95117"/>
            <a:ext cx="6761100" cy="857400"/>
          </a:xfrm>
        </p:spPr>
        <p:txBody>
          <a:bodyPr/>
          <a:lstStyle/>
          <a:p>
            <a:r>
              <a:rPr lang="en-US" sz="2800" dirty="0"/>
              <a:t>Issue Tracker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A454D-DB8A-C447-AED7-9A5FEB3B9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0" y="762283"/>
            <a:ext cx="4171628" cy="4241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02CB2-F0FE-C247-BA61-EAA0E73979BD}"/>
              </a:ext>
            </a:extLst>
          </p:cNvPr>
          <p:cNvSpPr txBox="1"/>
          <p:nvPr/>
        </p:nvSpPr>
        <p:spPr>
          <a:xfrm>
            <a:off x="5153892" y="762283"/>
            <a:ext cx="247435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latin typeface="Segoe Print" panose="02000800000000000000" pitchFamily="2" charset="0"/>
              </a:rPr>
              <a:t>Lingo:</a:t>
            </a:r>
            <a:endParaRPr lang="en-US" sz="1000" u="sng" dirty="0">
              <a:latin typeface="Segoe Print" panose="02000800000000000000" pitchFamily="2" charset="0"/>
            </a:endParaRPr>
          </a:p>
          <a:p>
            <a:pPr algn="ctr"/>
            <a:endParaRPr lang="en-US" sz="10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Issue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Bug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Ticket</a:t>
            </a:r>
          </a:p>
          <a:p>
            <a:pPr algn="ctr"/>
            <a:endParaRPr lang="en-US" sz="24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Open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Report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Write</a:t>
            </a:r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CBB5-18BA-F443-9446-555AFFBC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314036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D319-AE70-1449-92CE-62158CE95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625600"/>
            <a:ext cx="6761100" cy="2294123"/>
          </a:xfrm>
        </p:spPr>
        <p:txBody>
          <a:bodyPr/>
          <a:lstStyle/>
          <a:p>
            <a:r>
              <a:rPr lang="en-US" sz="1800" dirty="0"/>
              <a:t>“The aim when writing a bug report is that they will get closed quickly.” </a:t>
            </a:r>
          </a:p>
          <a:p>
            <a:pPr lvl="1"/>
            <a:r>
              <a:rPr lang="en-US" sz="1600" dirty="0"/>
              <a:t>Malcom Young, Software Engineer at Capgemini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r>
              <a:rPr lang="en-US" sz="1800" dirty="0"/>
              <a:t>“The goal … is to reduce the time that developers need to solve the bug report.”</a:t>
            </a:r>
          </a:p>
          <a:p>
            <a:pPr lvl="1"/>
            <a:r>
              <a:rPr lang="en-US" sz="1600" dirty="0"/>
              <a:t>The </a:t>
            </a:r>
            <a:r>
              <a:rPr lang="en-US" sz="1600" dirty="0" err="1"/>
              <a:t>Gluster</a:t>
            </a:r>
            <a:r>
              <a:rPr lang="en-US" sz="1600" dirty="0"/>
              <a:t> project – Issue Triage Guidelines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6E55B-BF17-7B4E-87D7-96548D2E9250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3711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761100" cy="3670341"/>
          </a:xfrm>
        </p:spPr>
        <p:txBody>
          <a:bodyPr/>
          <a:lstStyle/>
          <a:p>
            <a:r>
              <a:rPr lang="en-US" sz="1800" dirty="0"/>
              <a:t>“Most ticket databases eventually suffer from the same problem: a </a:t>
            </a:r>
            <a:r>
              <a:rPr lang="en-US" sz="1800" i="1" dirty="0"/>
              <a:t>crushing load </a:t>
            </a:r>
            <a:r>
              <a:rPr lang="en-US" sz="1800" dirty="0"/>
              <a:t>of </a:t>
            </a:r>
            <a:r>
              <a:rPr lang="en-US" sz="1800" b="1" dirty="0"/>
              <a:t>duplicate</a:t>
            </a:r>
            <a:r>
              <a:rPr lang="en-US" sz="1800" dirty="0"/>
              <a:t> or </a:t>
            </a:r>
            <a:r>
              <a:rPr lang="en-US" sz="1800" b="1" dirty="0"/>
              <a:t>invalid tickets </a:t>
            </a:r>
            <a:r>
              <a:rPr lang="en-US" sz="1800" dirty="0"/>
              <a:t>filed by well-meaning but inexperienced or ill-informed users.“</a:t>
            </a:r>
          </a:p>
          <a:p>
            <a:pPr lvl="1"/>
            <a:r>
              <a:rPr lang="en-US" sz="1600" dirty="0"/>
              <a:t>Ken Fogel – Producing Open Source Software</a:t>
            </a:r>
          </a:p>
          <a:p>
            <a:endParaRPr lang="en-US" sz="1800" dirty="0"/>
          </a:p>
          <a:p>
            <a:r>
              <a:rPr lang="en-US" sz="1800" dirty="0"/>
              <a:t>Characteristics of a good bug/issue ticket:</a:t>
            </a:r>
          </a:p>
          <a:p>
            <a:pPr lvl="1"/>
            <a:r>
              <a:rPr lang="en-US" sz="1800" dirty="0"/>
              <a:t>Unique</a:t>
            </a:r>
          </a:p>
          <a:p>
            <a:pPr lvl="1"/>
            <a:r>
              <a:rPr lang="en-US" sz="1800" dirty="0"/>
              <a:t>Valid</a:t>
            </a:r>
          </a:p>
          <a:p>
            <a:pPr lvl="1"/>
            <a:r>
              <a:rPr lang="en-US" sz="1800" dirty="0"/>
              <a:t>Atomic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794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928496" cy="3670341"/>
          </a:xfrm>
        </p:spPr>
        <p:txBody>
          <a:bodyPr/>
          <a:lstStyle/>
          <a:p>
            <a:r>
              <a:rPr lang="en-US" sz="1800" dirty="0"/>
              <a:t>A good bug report will, at a minimum, include these elements:</a:t>
            </a:r>
          </a:p>
          <a:p>
            <a:pPr lvl="1"/>
            <a:r>
              <a:rPr lang="en-US" sz="1600" dirty="0"/>
              <a:t>A Title</a:t>
            </a:r>
          </a:p>
          <a:p>
            <a:pPr lvl="1"/>
            <a:r>
              <a:rPr lang="en-US" sz="1600" dirty="0"/>
              <a:t>A Description</a:t>
            </a:r>
          </a:p>
          <a:p>
            <a:pPr lvl="1"/>
            <a:r>
              <a:rPr lang="en-US" sz="1600" dirty="0"/>
              <a:t>Step-by-step directions to reproduce</a:t>
            </a:r>
          </a:p>
          <a:p>
            <a:pPr lvl="1"/>
            <a:r>
              <a:rPr lang="en-US" sz="1600" dirty="0"/>
              <a:t>The expected result</a:t>
            </a:r>
          </a:p>
          <a:p>
            <a:pPr lvl="1"/>
            <a:r>
              <a:rPr lang="en-US" sz="1600" dirty="0"/>
              <a:t>The observed result</a:t>
            </a:r>
          </a:p>
          <a:p>
            <a:pPr lvl="1"/>
            <a:r>
              <a:rPr lang="en-US" sz="1600" dirty="0"/>
              <a:t>Possibly version/OS/configuration information, if relevant</a:t>
            </a:r>
          </a:p>
          <a:p>
            <a:pPr lvl="1"/>
            <a:endParaRPr lang="en-US" sz="1600" dirty="0"/>
          </a:p>
          <a:p>
            <a:r>
              <a:rPr lang="en-US" sz="1800" dirty="0"/>
              <a:t>Write with a generous mindset, assume that the:</a:t>
            </a:r>
          </a:p>
          <a:p>
            <a:pPr lvl="1"/>
            <a:r>
              <a:rPr lang="en-US" sz="1600" dirty="0"/>
              <a:t>Original developer did their best</a:t>
            </a:r>
          </a:p>
          <a:p>
            <a:pPr lvl="1"/>
            <a:r>
              <a:rPr lang="en-US" sz="1600" dirty="0"/>
              <a:t>Reader may be ignorant but is intelligent and capable</a:t>
            </a:r>
          </a:p>
          <a:p>
            <a:r>
              <a:rPr lang="en-US" sz="1800" dirty="0"/>
              <a:t>Write using consistent formatting and conventions</a:t>
            </a:r>
          </a:p>
          <a:p>
            <a:pPr lvl="1"/>
            <a:r>
              <a:rPr lang="en-US" sz="1600" dirty="0"/>
              <a:t>Bold, italic, bullets, numbered lists.</a:t>
            </a:r>
          </a:p>
          <a:p>
            <a:pPr lvl="1"/>
            <a:r>
              <a:rPr lang="en-US" sz="1600" dirty="0"/>
              <a:t>Use markdown in GitHub Issues</a:t>
            </a:r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863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5782</TotalTime>
  <Words>2681</Words>
  <Application>Microsoft Macintosh PowerPoint</Application>
  <PresentationFormat>On-screen Show (16:9)</PresentationFormat>
  <Paragraphs>379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–FarmData2 and   Issue/Bug  Trackers</vt:lpstr>
      <vt:lpstr>FarmData2</vt:lpstr>
      <vt:lpstr>Terminology: Plantings</vt:lpstr>
      <vt:lpstr>Terminology: Beds, Rows, Bed Feet, Row Feet</vt:lpstr>
      <vt:lpstr>FarmData2 Demo</vt:lpstr>
      <vt:lpstr>Issue Tracker</vt:lpstr>
      <vt:lpstr>Bug Reports / Issues / Tickets</vt:lpstr>
      <vt:lpstr>Bug Reports / Issues / Tickets</vt:lpstr>
      <vt:lpstr>Writing a Bug Report</vt:lpstr>
      <vt:lpstr>Writing a Bug Report: Title</vt:lpstr>
      <vt:lpstr>Writing a Bug Report: Description</vt:lpstr>
      <vt:lpstr>Writing a Bug Report: Directions</vt:lpstr>
      <vt:lpstr>Writing a Bug Report:   Expected/Observed Result</vt:lpstr>
      <vt:lpstr>Writing a Bug Report: Miscellaneous</vt:lpstr>
      <vt:lpstr>Process Recap: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181</cp:revision>
  <dcterms:created xsi:type="dcterms:W3CDTF">2020-11-16T20:41:40Z</dcterms:created>
  <dcterms:modified xsi:type="dcterms:W3CDTF">2023-03-29T15:13:22Z</dcterms:modified>
</cp:coreProperties>
</file>

<file path=docProps/thumbnail.jpeg>
</file>